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7" r:id="rId2"/>
    <p:sldId id="261" r:id="rId3"/>
    <p:sldId id="280" r:id="rId4"/>
    <p:sldId id="279" r:id="rId5"/>
    <p:sldId id="256" r:id="rId6"/>
    <p:sldId id="273" r:id="rId7"/>
    <p:sldId id="263" r:id="rId8"/>
    <p:sldId id="260" r:id="rId9"/>
    <p:sldId id="281" r:id="rId10"/>
    <p:sldId id="282" r:id="rId11"/>
    <p:sldId id="262" r:id="rId12"/>
    <p:sldId id="324" r:id="rId13"/>
    <p:sldId id="264" r:id="rId14"/>
    <p:sldId id="259" r:id="rId15"/>
    <p:sldId id="321" r:id="rId16"/>
    <p:sldId id="283" r:id="rId17"/>
    <p:sldId id="285" r:id="rId18"/>
    <p:sldId id="267" r:id="rId19"/>
    <p:sldId id="268" r:id="rId20"/>
    <p:sldId id="270" r:id="rId21"/>
    <p:sldId id="269" r:id="rId22"/>
    <p:sldId id="284" r:id="rId23"/>
    <p:sldId id="258" r:id="rId24"/>
    <p:sldId id="271" r:id="rId25"/>
    <p:sldId id="286" r:id="rId26"/>
    <p:sldId id="287" r:id="rId27"/>
    <p:sldId id="288" r:id="rId28"/>
    <p:sldId id="265" r:id="rId29"/>
    <p:sldId id="320" r:id="rId30"/>
    <p:sldId id="290" r:id="rId31"/>
    <p:sldId id="291" r:id="rId32"/>
    <p:sldId id="292" r:id="rId33"/>
    <p:sldId id="293" r:id="rId34"/>
    <p:sldId id="294" r:id="rId35"/>
    <p:sldId id="295" r:id="rId36"/>
    <p:sldId id="296" r:id="rId37"/>
    <p:sldId id="266" r:id="rId38"/>
    <p:sldId id="297" r:id="rId39"/>
    <p:sldId id="298" r:id="rId40"/>
    <p:sldId id="299" r:id="rId41"/>
    <p:sldId id="300" r:id="rId42"/>
    <p:sldId id="301" r:id="rId43"/>
    <p:sldId id="302" r:id="rId44"/>
    <p:sldId id="272" r:id="rId45"/>
    <p:sldId id="303" r:id="rId46"/>
    <p:sldId id="274" r:id="rId47"/>
    <p:sldId id="304" r:id="rId48"/>
    <p:sldId id="305" r:id="rId49"/>
    <p:sldId id="306" r:id="rId50"/>
    <p:sldId id="307" r:id="rId51"/>
    <p:sldId id="308" r:id="rId52"/>
    <p:sldId id="27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262"/>
            <p14:sldId id="324"/>
            <p14:sldId id="264"/>
            <p14:sldId id="259"/>
            <p14:sldId id="321"/>
            <p14:sldId id="283"/>
            <p14:sldId id="285"/>
            <p14:sldId id="267"/>
            <p14:sldId id="268"/>
            <p14:sldId id="270"/>
            <p14:sldId id="269"/>
            <p14:sldId id="284"/>
            <p14:sldId id="258"/>
            <p14:sldId id="271"/>
            <p14:sldId id="286"/>
            <p14:sldId id="287"/>
            <p14:sldId id="288"/>
            <p14:sldId id="265"/>
            <p14:sldId id="320"/>
            <p14:sldId id="290"/>
            <p14:sldId id="291"/>
            <p14:sldId id="292"/>
            <p14:sldId id="293"/>
            <p14:sldId id="294"/>
            <p14:sldId id="295"/>
            <p14:sldId id="296"/>
            <p14:sldId id="266"/>
            <p14:sldId id="297"/>
            <p14:sldId id="298"/>
            <p14:sldId id="299"/>
            <p14:sldId id="300"/>
            <p14:sldId id="301"/>
            <p14:sldId id="302"/>
            <p14:sldId id="272"/>
            <p14:sldId id="303"/>
            <p14:sldId id="274"/>
            <p14:sldId id="304"/>
            <p14:sldId id="305"/>
            <p14:sldId id="306"/>
            <p14:sldId id="307"/>
            <p14:sldId id="308"/>
            <p14:sldId id="27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0"/>
    <p:restoredTop sz="96654"/>
  </p:normalViewPr>
  <p:slideViewPr>
    <p:cSldViewPr snapToGrid="0" snapToObjects="1">
      <p:cViewPr varScale="1">
        <p:scale>
          <a:sx n="96" d="100"/>
          <a:sy n="96" d="100"/>
        </p:scale>
        <p:origin x="184" y="54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1098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30</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37</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gplot2.tidyverse.org/reference/index.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배포된 스크립트</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2413337"/>
            <a:ext cx="5758884" cy="2585323"/>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ore-KR"/>
          </a:p>
          <a:p>
            <a:r>
              <a:rPr kumimoji="1" lang="en-US" altLang="ko-Kore-KR"/>
              <a:t>[2</a:t>
            </a:r>
            <a:r>
              <a:rPr kumimoji="1" lang="en-US" altLang="ko-KR"/>
              <a:t>.</a:t>
            </a:r>
            <a:r>
              <a:rPr kumimoji="1" lang="ko-KR" altLang="en-US"/>
              <a:t> </a:t>
            </a:r>
            <a:r>
              <a:rPr kumimoji="1" lang="en-US" altLang="ko-KR"/>
              <a:t>Practice_code] </a:t>
            </a:r>
          </a:p>
          <a:p>
            <a:r>
              <a:rPr kumimoji="1" lang="ko-KR" altLang="en-US"/>
              <a:t>  실습 세션에서 이용할 코드</a:t>
            </a:r>
            <a:endParaRPr kumimoji="1" lang="en-US" altLang="ko-KR"/>
          </a:p>
          <a:p>
            <a:endParaRPr kumimoji="1" lang="en-US" altLang="ko-Kore-KR"/>
          </a:p>
          <a:p>
            <a:r>
              <a:rPr kumimoji="1" lang="en-US" altLang="ko-Kore-KR"/>
              <a:t>[4.Code]</a:t>
            </a:r>
          </a:p>
          <a:p>
            <a:r>
              <a:rPr kumimoji="1" lang="ko-KR" altLang="en-US"/>
              <a:t>  </a:t>
            </a:r>
            <a:r>
              <a:rPr kumimoji="1" lang="en-US" altLang="ko-Kore-KR"/>
              <a:t>Practice_code</a:t>
            </a:r>
            <a:r>
              <a:rPr kumimoji="1" lang="ko-KR" altLang="en-US"/>
              <a:t> 완성본</a:t>
            </a:r>
            <a:endParaRPr kumimoji="1" lang="en-US" altLang="ko-KR"/>
          </a:p>
          <a:p>
            <a:endParaRPr kumimoji="1" lang="en-US" altLang="ko-Kore-KR"/>
          </a:p>
        </p:txBody>
      </p:sp>
    </p:spTree>
    <p:extLst>
      <p:ext uri="{BB962C8B-B14F-4D97-AF65-F5344CB8AC3E}">
        <p14:creationId xmlns:p14="http://schemas.microsoft.com/office/powerpoint/2010/main" val="70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a:t>Input (1) group table</a:t>
            </a:r>
            <a:endParaRPr kumimoji="1" lang="ko-Kore-KR" altLang="en-US"/>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80225"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en-US" altLang="ko-Kore-KR"/>
              <a:t> </a:t>
            </a:r>
            <a:r>
              <a:rPr kumimoji="1" lang="ko-KR" altLang="en-US"/>
              <a:t>샘플 정보 테이블</a:t>
            </a:r>
            <a:endParaRPr kumimoji="1" lang="en-US" altLang="ko-Kore-KR"/>
          </a:p>
          <a:p>
            <a:pPr marL="285750" indent="-285750">
              <a:buFontTx/>
              <a:buChar char="-"/>
            </a:pPr>
            <a:r>
              <a:rPr kumimoji="1" lang="en-US" altLang="ko-Kore-KR"/>
              <a:t>count_table.txt</a:t>
            </a:r>
            <a:r>
              <a:rPr kumimoji="1" lang="ko-KR" altLang="en-US"/>
              <a:t> </a:t>
            </a:r>
            <a:r>
              <a:rPr kumimoji="1" lang="en-US" altLang="ko-KR"/>
              <a:t>:</a:t>
            </a:r>
            <a:r>
              <a:rPr kumimoji="1" lang="ko-KR" altLang="en-US"/>
              <a:t> 샘플별 유전자 발현량 테이블</a:t>
            </a:r>
            <a:endParaRPr kumimoji="1" lang="en-US" altLang="ko-Kore-K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실습 가능</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a:t>Input (2) Count table</a:t>
            </a:r>
            <a:endParaRPr kumimoji="1" lang="ko-Kore-KR" altLang="en-US"/>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C08E1590-092A-034C-A9F2-E5E1864444E6}"/>
              </a:ext>
            </a:extLst>
          </p:cNvPr>
          <p:cNvSpPr txBox="1"/>
          <p:nvPr/>
        </p:nvSpPr>
        <p:spPr>
          <a:xfrm>
            <a:off x="12523304" y="1995777"/>
            <a:ext cx="184731" cy="369332"/>
          </a:xfrm>
          <a:prstGeom prst="rect">
            <a:avLst/>
          </a:prstGeom>
          <a:noFill/>
        </p:spPr>
        <p:txBody>
          <a:bodyPr wrap="none" rtlCol="0">
            <a:spAutoFit/>
          </a:bodyPr>
          <a:lstStyle/>
          <a:p>
            <a:endParaRPr kumimoji="1" lang="ko-Kore-KR" altLang="en-US"/>
          </a:p>
        </p:txBody>
      </p:sp>
    </p:spTree>
    <p:extLst>
      <p:ext uri="{BB962C8B-B14F-4D97-AF65-F5344CB8AC3E}">
        <p14:creationId xmlns:p14="http://schemas.microsoft.com/office/powerpoint/2010/main" val="163028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a:lnSpc>
                <a:spcPct val="130000"/>
              </a:lnSpc>
              <a:buFontTx/>
              <a:buChar char="-"/>
            </a:pPr>
            <a:r>
              <a:rPr lang="ko-KR" altLang="en-US" sz="1800" dirty="0"/>
              <a:t>대조군과 비교군 간 발현 차이가 유의한 유전자 후보군 선발하는 분석</a:t>
            </a:r>
            <a:endParaRPr lang="en-US" altLang="ko-KR" sz="1800" dirty="0"/>
          </a:p>
          <a:p>
            <a:pPr>
              <a:lnSpc>
                <a:spcPct val="130000"/>
              </a:lnSpc>
              <a:buFontTx/>
              <a:buChar char="-"/>
            </a:pPr>
            <a:r>
              <a:rPr lang="ko-KR" altLang="en-US" sz="1800" dirty="0"/>
              <a:t>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800" dirty="0"/>
          </a:p>
          <a:p>
            <a:pPr marL="0" indent="0">
              <a:lnSpc>
                <a:spcPct val="130000"/>
              </a:lnSpc>
              <a:buNone/>
            </a:pPr>
            <a:endParaRPr lang="en-US" altLang="ko-KR" sz="1800" dirty="0"/>
          </a:p>
        </p:txBody>
      </p:sp>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3"/>
          <a:srcRect b="43379"/>
          <a:stretch/>
        </p:blipFill>
        <p:spPr>
          <a:xfrm>
            <a:off x="186599" y="3576030"/>
            <a:ext cx="11729154" cy="1684369"/>
          </a:xfrm>
          <a:prstGeom prst="rect">
            <a:avLst/>
          </a:prstGeom>
        </p:spPr>
      </p:pic>
      <p:grpSp>
        <p:nvGrpSpPr>
          <p:cNvPr id="5" name="그룹 4"/>
          <p:cNvGrpSpPr/>
          <p:nvPr/>
        </p:nvGrpSpPr>
        <p:grpSpPr>
          <a:xfrm>
            <a:off x="2141169" y="5667824"/>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4EAE6DD-6600-4783-BA14-E6F3368EF3C5}"/>
              </a:ext>
            </a:extLst>
          </p:cNvPr>
          <p:cNvSpPr txBox="1"/>
          <p:nvPr/>
        </p:nvSpPr>
        <p:spPr>
          <a:xfrm>
            <a:off x="129017" y="3173937"/>
            <a:ext cx="2380918" cy="412421"/>
          </a:xfrm>
          <a:prstGeom prst="rect">
            <a:avLst/>
          </a:prstGeom>
          <a:noFill/>
        </p:spPr>
        <p:txBody>
          <a:bodyPr wrap="square" rtlCol="0">
            <a:spAutoFit/>
          </a:bodyPr>
          <a:lstStyle/>
          <a:p>
            <a:pPr>
              <a:lnSpc>
                <a:spcPct val="130000"/>
              </a:lnSpc>
            </a:pPr>
            <a:r>
              <a:rPr lang="en-US" altLang="ko-KR" sz="1600" b="1" dirty="0"/>
              <a:t>&lt; DESeq2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이보다 차이가 나는 값이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a:blip r:embed="rId3"/>
                <a:stretch>
                  <a:fillRect l="-326"/>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23" name="TextBox 22"/>
          <p:cNvSpPr txBox="1"/>
          <p:nvPr/>
        </p:nvSpPr>
        <p:spPr>
          <a:xfrm>
            <a:off x="7290452" y="2119813"/>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29" name="TextBox 28"/>
          <p:cNvSpPr txBox="1"/>
          <p:nvPr/>
        </p:nvSpPr>
        <p:spPr>
          <a:xfrm>
            <a:off x="7290452" y="340994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25" name="TextBox 24">
            <a:extLst>
              <a:ext uri="{FF2B5EF4-FFF2-40B4-BE49-F238E27FC236}">
                <a16:creationId xmlns:a16="http://schemas.microsoft.com/office/drawing/2014/main" id="{4C272A49-C224-48B5-B713-8706FA2575D4}"/>
              </a:ext>
            </a:extLst>
          </p:cNvPr>
          <p:cNvSpPr txBox="1"/>
          <p:nvPr/>
        </p:nvSpPr>
        <p:spPr>
          <a:xfrm>
            <a:off x="286310" y="444738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33" name="TextBox 32">
            <a:extLst>
              <a:ext uri="{FF2B5EF4-FFF2-40B4-BE49-F238E27FC236}">
                <a16:creationId xmlns:a16="http://schemas.microsoft.com/office/drawing/2014/main" id="{44810605-476E-44E7-B91D-FD2C1D17C0AB}"/>
              </a:ext>
            </a:extLst>
          </p:cNvPr>
          <p:cNvSpPr txBox="1"/>
          <p:nvPr/>
        </p:nvSpPr>
        <p:spPr>
          <a:xfrm>
            <a:off x="1166170" y="4447385"/>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34" name="TextBox 33">
            <a:extLst>
              <a:ext uri="{FF2B5EF4-FFF2-40B4-BE49-F238E27FC236}">
                <a16:creationId xmlns:a16="http://schemas.microsoft.com/office/drawing/2014/main" id="{F1C8DEA7-C173-4B9F-9C99-AAF914F713A9}"/>
              </a:ext>
            </a:extLst>
          </p:cNvPr>
          <p:cNvSpPr txBox="1"/>
          <p:nvPr/>
        </p:nvSpPr>
        <p:spPr>
          <a:xfrm>
            <a:off x="6085411" y="4447385"/>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3" name="그림 2"/>
          <p:cNvPicPr>
            <a:picLocks noChangeAspect="1"/>
          </p:cNvPicPr>
          <p:nvPr/>
        </p:nvPicPr>
        <p:blipFill>
          <a:blip r:embed="rId3"/>
          <a:stretch>
            <a:fillRect/>
          </a:stretch>
        </p:blipFill>
        <p:spPr>
          <a:xfrm>
            <a:off x="1278534" y="4877172"/>
            <a:ext cx="4674793" cy="1692597"/>
          </a:xfrm>
          <a:prstGeom prst="rect">
            <a:avLst/>
          </a:prstGeom>
        </p:spPr>
      </p:pic>
      <p:pic>
        <p:nvPicPr>
          <p:cNvPr id="7" name="그림 6"/>
          <p:cNvPicPr>
            <a:picLocks noChangeAspect="1"/>
          </p:cNvPicPr>
          <p:nvPr/>
        </p:nvPicPr>
        <p:blipFill>
          <a:blip r:embed="rId4"/>
          <a:stretch>
            <a:fillRect/>
          </a:stretch>
        </p:blipFill>
        <p:spPr>
          <a:xfrm>
            <a:off x="6163694" y="4877172"/>
            <a:ext cx="5322289" cy="1693861"/>
          </a:xfrm>
          <a:prstGeom prst="rect">
            <a:avLst/>
          </a:prstGeom>
        </p:spPr>
      </p:pic>
      <p:pic>
        <p:nvPicPr>
          <p:cNvPr id="8" name="그림 7"/>
          <p:cNvPicPr>
            <a:picLocks noChangeAspect="1"/>
          </p:cNvPicPr>
          <p:nvPr/>
        </p:nvPicPr>
        <p:blipFill rotWithShape="1">
          <a:blip r:embed="rId5"/>
          <a:srcRect l="392"/>
          <a:stretch/>
        </p:blipFill>
        <p:spPr>
          <a:xfrm>
            <a:off x="307910" y="1841049"/>
            <a:ext cx="5486568" cy="2449854"/>
          </a:xfrm>
          <a:prstGeom prst="rect">
            <a:avLst/>
          </a:prstGeom>
        </p:spPr>
      </p:pic>
      <p:sp>
        <p:nvSpPr>
          <p:cNvPr id="10" name="오른쪽 중괄호 9"/>
          <p:cNvSpPr/>
          <p:nvPr/>
        </p:nvSpPr>
        <p:spPr>
          <a:xfrm>
            <a:off x="5924352" y="1841049"/>
            <a:ext cx="1225685" cy="97835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29866" y="2990771"/>
            <a:ext cx="1225198" cy="1279842"/>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6797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8" name="그림 7"/>
          <p:cNvPicPr>
            <a:picLocks noChangeAspect="1"/>
          </p:cNvPicPr>
          <p:nvPr/>
        </p:nvPicPr>
        <p:blipFill>
          <a:blip r:embed="rId3"/>
          <a:stretch>
            <a:fillRect/>
          </a:stretch>
        </p:blipFill>
        <p:spPr>
          <a:xfrm>
            <a:off x="286310" y="2473304"/>
            <a:ext cx="6007486" cy="2317428"/>
          </a:xfrm>
          <a:prstGeom prst="rect">
            <a:avLst/>
          </a:prstGeom>
        </p:spPr>
      </p:pic>
      <p:sp>
        <p:nvSpPr>
          <p:cNvPr id="10" name="오른쪽 중괄호 9"/>
          <p:cNvSpPr/>
          <p:nvPr/>
        </p:nvSpPr>
        <p:spPr>
          <a:xfrm>
            <a:off x="5953327" y="2633945"/>
            <a:ext cx="1225685" cy="37482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5953814" y="3062057"/>
            <a:ext cx="1225198" cy="112995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327" y="4245299"/>
            <a:ext cx="1225198" cy="43758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302080" y="2631543"/>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298469" y="3430937"/>
            <a:ext cx="2201244" cy="377091"/>
          </a:xfrm>
          <a:prstGeom prst="rect">
            <a:avLst/>
          </a:prstGeom>
          <a:noFill/>
        </p:spPr>
        <p:txBody>
          <a:bodyPr wrap="none" rtlCol="0">
            <a:spAutoFit/>
          </a:bodyPr>
          <a:lstStyle/>
          <a:p>
            <a:pPr>
              <a:lnSpc>
                <a:spcPct val="130000"/>
              </a:lnSpc>
            </a:pPr>
            <a:r>
              <a:rPr lang="en-US" altLang="ko-KR" sz="1600" dirty="0"/>
              <a:t>Draw plot by ggplot2</a:t>
            </a:r>
          </a:p>
        </p:txBody>
      </p:sp>
      <p:sp>
        <p:nvSpPr>
          <p:cNvPr id="26" name="직사각형 25"/>
          <p:cNvSpPr/>
          <p:nvPr/>
        </p:nvSpPr>
        <p:spPr>
          <a:xfrm>
            <a:off x="1553213" y="2677293"/>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494510" y="3037957"/>
            <a:ext cx="646384"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801188" y="4504999"/>
            <a:ext cx="55014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298469" y="4275544"/>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30075" y="435514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9974338" y="389509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113243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Packages : ggplot2</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5" name="내용 개체 틀 4">
            <a:extLst>
              <a:ext uri="{FF2B5EF4-FFF2-40B4-BE49-F238E27FC236}">
                <a16:creationId xmlns:a16="http://schemas.microsoft.com/office/drawing/2014/main" id="{11AC576E-377F-1246-A252-1935B16EF6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42" b="1"/>
          <a:stretch/>
        </p:blipFill>
        <p:spPr>
          <a:xfrm>
            <a:off x="386058" y="1370544"/>
            <a:ext cx="5709942" cy="2566041"/>
          </a:xfr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E9B3EEA-8E46-CC45-9B6F-D8A02582833E}"/>
              </a:ext>
            </a:extLst>
          </p:cNvPr>
          <p:cNvPicPr>
            <a:picLocks noChangeAspect="1"/>
          </p:cNvPicPr>
          <p:nvPr/>
        </p:nvPicPr>
        <p:blipFill>
          <a:blip r:embed="rId4"/>
          <a:stretch>
            <a:fillRect/>
          </a:stretch>
        </p:blipFill>
        <p:spPr>
          <a:xfrm>
            <a:off x="6664664" y="1370544"/>
            <a:ext cx="5141278" cy="1971318"/>
          </a:xfrm>
          <a:prstGeom prst="rect">
            <a:avLst/>
          </a:prstGeom>
        </p:spPr>
      </p:pic>
      <p:pic>
        <p:nvPicPr>
          <p:cNvPr id="11" name="그림 10">
            <a:extLst>
              <a:ext uri="{FF2B5EF4-FFF2-40B4-BE49-F238E27FC236}">
                <a16:creationId xmlns:a16="http://schemas.microsoft.com/office/drawing/2014/main" id="{1FA6E5D9-817F-614F-909F-A4B75A1365F5}"/>
              </a:ext>
            </a:extLst>
          </p:cNvPr>
          <p:cNvPicPr>
            <a:picLocks noChangeAspect="1"/>
          </p:cNvPicPr>
          <p:nvPr/>
        </p:nvPicPr>
        <p:blipFill>
          <a:blip r:embed="rId5"/>
          <a:stretch>
            <a:fillRect/>
          </a:stretch>
        </p:blipFill>
        <p:spPr>
          <a:xfrm>
            <a:off x="6664664" y="3575002"/>
            <a:ext cx="4230405" cy="2376091"/>
          </a:xfrm>
          <a:prstGeom prst="rect">
            <a:avLst/>
          </a:prstGeom>
        </p:spPr>
      </p:pic>
      <p:sp>
        <p:nvSpPr>
          <p:cNvPr id="25" name="TextBox 24">
            <a:extLst>
              <a:ext uri="{FF2B5EF4-FFF2-40B4-BE49-F238E27FC236}">
                <a16:creationId xmlns:a16="http://schemas.microsoft.com/office/drawing/2014/main" id="{00E45B5C-02E5-A847-89EC-E2E242D4E9FD}"/>
              </a:ext>
            </a:extLst>
          </p:cNvPr>
          <p:cNvSpPr txBox="1"/>
          <p:nvPr/>
        </p:nvSpPr>
        <p:spPr>
          <a:xfrm>
            <a:off x="337180" y="4119012"/>
            <a:ext cx="6130976" cy="369332"/>
          </a:xfrm>
          <a:prstGeom prst="rect">
            <a:avLst/>
          </a:prstGeom>
          <a:noFill/>
        </p:spPr>
        <p:txBody>
          <a:bodyPr wrap="square">
            <a:spAutoFit/>
          </a:bodyPr>
          <a:lstStyle/>
          <a:p>
            <a:r>
              <a:rPr lang="ko-Kore-KR" altLang="en-US" dirty="0">
                <a:hlinkClick r:id="rId6"/>
              </a:rPr>
              <a:t>https://ggplot2.tidyverse.org/reference/index.html</a:t>
            </a:r>
            <a:endParaRPr lang="en-US" altLang="ko-Kore-KR" dirty="0"/>
          </a:p>
        </p:txBody>
      </p:sp>
    </p:spTree>
    <p:extLst>
      <p:ext uri="{BB962C8B-B14F-4D97-AF65-F5344CB8AC3E}">
        <p14:creationId xmlns:p14="http://schemas.microsoft.com/office/powerpoint/2010/main" val="429076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7389" y="4309060"/>
            <a:ext cx="2956259" cy="377091"/>
          </a:xfrm>
          <a:prstGeom prst="rect">
            <a:avLst/>
          </a:prstGeom>
          <a:noFill/>
        </p:spPr>
        <p:txBody>
          <a:bodyPr wrap="none" rtlCol="0">
            <a:spAutoFit/>
          </a:bodyPr>
          <a:lstStyle/>
          <a:p>
            <a:pPr>
              <a:lnSpc>
                <a:spcPct val="130000"/>
              </a:lnSpc>
            </a:pPr>
            <a:r>
              <a:rPr lang="en-US" altLang="ko-KR" sz="1600" dirty="0"/>
              <a:t>Run DEG analysis by DESeq2</a:t>
            </a:r>
          </a:p>
        </p:txBody>
      </p:sp>
      <p:sp>
        <p:nvSpPr>
          <p:cNvPr id="29" name="TextBox 28"/>
          <p:cNvSpPr txBox="1"/>
          <p:nvPr/>
        </p:nvSpPr>
        <p:spPr>
          <a:xfrm>
            <a:off x="8747389" y="6195955"/>
            <a:ext cx="1420902" cy="377091"/>
          </a:xfrm>
          <a:prstGeom prst="rect">
            <a:avLst/>
          </a:prstGeom>
          <a:noFill/>
        </p:spPr>
        <p:txBody>
          <a:bodyPr wrap="none" rtlCol="0">
            <a:spAutoFit/>
          </a:bodyPr>
          <a:lstStyle/>
          <a:p>
            <a:pPr>
              <a:lnSpc>
                <a:spcPct val="130000"/>
              </a:lnSpc>
            </a:pPr>
            <a:r>
              <a:rPr lang="en-US" altLang="ko-KR" sz="1600" dirty="0"/>
              <a:t>Save RDS file</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7389" y="5129300"/>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pic>
        <p:nvPicPr>
          <p:cNvPr id="7" name="그림 6"/>
          <p:cNvPicPr>
            <a:picLocks noChangeAspect="1"/>
          </p:cNvPicPr>
          <p:nvPr/>
        </p:nvPicPr>
        <p:blipFill rotWithShape="1">
          <a:blip r:embed="rId3"/>
          <a:srcRect l="202"/>
          <a:stretch/>
        </p:blipFill>
        <p:spPr>
          <a:xfrm>
            <a:off x="304800" y="2441158"/>
            <a:ext cx="7366848" cy="4140402"/>
          </a:xfrm>
          <a:prstGeom prst="rect">
            <a:avLst/>
          </a:prstGeom>
        </p:spPr>
      </p:pic>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24225" y="5610147"/>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8564" y="4838698"/>
            <a:ext cx="1225198" cy="95250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5928" y="4219381"/>
            <a:ext cx="1225685" cy="5905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오른쪽 중괄호 33">
            <a:extLst>
              <a:ext uri="{FF2B5EF4-FFF2-40B4-BE49-F238E27FC236}">
                <a16:creationId xmlns:a16="http://schemas.microsoft.com/office/drawing/2014/main" id="{EED46B05-E63D-4629-A2AD-FC182835B08E}"/>
              </a:ext>
            </a:extLst>
          </p:cNvPr>
          <p:cNvSpPr/>
          <p:nvPr/>
        </p:nvSpPr>
        <p:spPr>
          <a:xfrm>
            <a:off x="7424326" y="6223825"/>
            <a:ext cx="1225198" cy="34922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09359" y="2782706"/>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66114" y="3275880"/>
            <a:ext cx="2425023" cy="412421"/>
          </a:xfrm>
          <a:prstGeom prst="rect">
            <a:avLst/>
          </a:prstGeom>
          <a:noFill/>
        </p:spPr>
        <p:txBody>
          <a:bodyPr wrap="none" rtlCol="0">
            <a:spAutoFit/>
          </a:bodyPr>
          <a:lstStyle/>
          <a:p>
            <a:pPr>
              <a:lnSpc>
                <a:spcPct val="130000"/>
              </a:lnSpc>
            </a:pPr>
            <a:r>
              <a:rPr lang="en-US" altLang="ko-KR" sz="1600" dirty="0"/>
              <a:t>Prepare DESeq2 dataset</a:t>
            </a:r>
          </a:p>
        </p:txBody>
      </p:sp>
    </p:spTree>
    <p:extLst>
      <p:ext uri="{BB962C8B-B14F-4D97-AF65-F5344CB8AC3E}">
        <p14:creationId xmlns:p14="http://schemas.microsoft.com/office/powerpoint/2010/main" val="243594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3884385" y="216352"/>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554831" y="2880408"/>
            <a:ext cx="2819400" cy="406400"/>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 Fold change Heatmap </a:t>
            </a:r>
            <a:r>
              <a:rPr lang="ko-KR" altLang="en-US" sz="2000" b="1" dirty="0"/>
              <a:t>을 그리기 위해 </a:t>
            </a:r>
            <a:r>
              <a:rPr lang="en-US" altLang="ko-KR" sz="2000" b="1" dirty="0"/>
              <a:t>log2(GCTFH/</a:t>
            </a:r>
            <a:r>
              <a:rPr lang="en-US" altLang="ko-KR" sz="2000" b="1" dirty="0" err="1"/>
              <a:t>TFHlike</a:t>
            </a:r>
            <a:r>
              <a:rPr lang="en-US" altLang="ko-KR" sz="2000" b="1" dirty="0"/>
              <a:t>)</a:t>
            </a:r>
            <a:r>
              <a:rPr lang="ko-KR" altLang="en-US" sz="2000" b="1" dirty="0"/>
              <a:t>을 계산해야 합니다</a:t>
            </a:r>
            <a:r>
              <a:rPr lang="en-US" altLang="ko-KR" sz="2000" b="1" dirty="0"/>
              <a:t>.</a:t>
            </a:r>
            <a:r>
              <a:rPr lang="ko-KR" altLang="en-US" sz="2000" b="1" dirty="0"/>
              <a:t> </a:t>
            </a:r>
            <a:endParaRPr lang="en-US" altLang="ko-KR" sz="2000" b="1" dirty="0"/>
          </a:p>
          <a:p>
            <a:r>
              <a:rPr lang="ko-KR" altLang="en-US" sz="2000" b="1" dirty="0"/>
              <a:t>      </a:t>
            </a:r>
            <a:r>
              <a:rPr lang="en-US" altLang="ko-KR" sz="2000" b="1" dirty="0"/>
              <a:t>Day,</a:t>
            </a:r>
            <a:r>
              <a:rPr lang="ko-KR" altLang="en-US" sz="2000" b="1" dirty="0"/>
              <a:t> </a:t>
            </a:r>
            <a:r>
              <a:rPr lang="en-US" altLang="ko-KR" sz="2000" b="1" dirty="0"/>
              <a:t>Replicate</a:t>
            </a:r>
            <a:r>
              <a:rPr lang="ko-KR" altLang="en-US" sz="2000" b="1" dirty="0"/>
              <a:t>별 </a:t>
            </a:r>
            <a:r>
              <a:rPr lang="en-US" altLang="ko-KR" sz="2000" b="1" dirty="0" err="1"/>
              <a:t>logFC</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spTree>
    <p:extLst>
      <p:ext uri="{BB962C8B-B14F-4D97-AF65-F5344CB8AC3E}">
        <p14:creationId xmlns:p14="http://schemas.microsoft.com/office/powerpoint/2010/main" val="1856428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4033102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338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35" y="1296922"/>
            <a:ext cx="4419601" cy="4684778"/>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1402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dirty="0">
                <a:latin typeface="Arial" panose="020B0604020202020204" pitchFamily="34" charset="0"/>
                <a:cs typeface="Arial" panose="020B0604020202020204" pitchFamily="34" charset="0"/>
              </a:rPr>
              <a:t>Ontology</a:t>
            </a:r>
          </a:p>
          <a:p>
            <a:pPr marL="0" indent="0">
              <a:buNone/>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특정 영역에서 모두가 합의된 지식을 개념적으로 표현한 모델로 </a:t>
            </a:r>
            <a:r>
              <a:rPr lang="ko-KR" altLang="en-US" b="1" dirty="0">
                <a:latin typeface="Arial" panose="020B0604020202020204" pitchFamily="34" charset="0"/>
                <a:cs typeface="Arial" panose="020B0604020202020204" pitchFamily="34" charset="0"/>
              </a:rPr>
              <a:t>개념</a:t>
            </a:r>
            <a:r>
              <a:rPr lang="en-US" altLang="ko-KR" b="1" dirty="0">
                <a:latin typeface="Arial" panose="020B0604020202020204" pitchFamily="34" charset="0"/>
                <a:cs typeface="Arial" panose="020B0604020202020204" pitchFamily="34" charset="0"/>
              </a:rPr>
              <a:t>(Concept)</a:t>
            </a:r>
            <a:r>
              <a:rPr lang="ko-KR" altLang="en-US" dirty="0">
                <a:latin typeface="Arial" panose="020B0604020202020204" pitchFamily="34" charset="0"/>
                <a:cs typeface="Arial" panose="020B0604020202020204" pitchFamily="34" charset="0"/>
              </a:rPr>
              <a:t>과 </a:t>
            </a:r>
            <a:r>
              <a:rPr lang="ko-KR" altLang="en-US" b="1" dirty="0">
                <a:latin typeface="Arial" panose="020B0604020202020204" pitchFamily="34" charset="0"/>
                <a:cs typeface="Arial" panose="020B0604020202020204" pitchFamily="34" charset="0"/>
              </a:rPr>
              <a:t>관계</a:t>
            </a:r>
            <a:r>
              <a:rPr lang="en-US" altLang="ko-KR" b="1" dirty="0">
                <a:latin typeface="Arial" panose="020B0604020202020204" pitchFamily="34" charset="0"/>
                <a:cs typeface="Arial" panose="020B0604020202020204" pitchFamily="34" charset="0"/>
              </a:rPr>
              <a:t>(Relationship)</a:t>
            </a:r>
            <a:r>
              <a:rPr lang="ko-KR" altLang="en-US" dirty="0">
                <a:latin typeface="Arial" panose="020B0604020202020204" pitchFamily="34" charset="0"/>
                <a:cs typeface="Arial" panose="020B0604020202020204" pitchFamily="34" charset="0"/>
              </a:rPr>
              <a:t>으로 이루어집니다</a:t>
            </a:r>
            <a:endParaRPr lang="en-US" altLang="ko-KR" dirty="0">
              <a:latin typeface="Arial" panose="020B0604020202020204" pitchFamily="34" charset="0"/>
              <a:cs typeface="Arial" panose="020B0604020202020204" pitchFamily="34" charset="0"/>
            </a:endParaRPr>
          </a:p>
          <a:p>
            <a:pPr marL="0" indent="0">
              <a:buNone/>
            </a:pP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a:blip r:embed="rId2"/>
          <a:stretch>
            <a:fillRect/>
          </a:stretch>
        </p:blipFill>
        <p:spPr>
          <a:xfrm>
            <a:off x="7152889" y="3640019"/>
            <a:ext cx="3679867" cy="2536944"/>
          </a:xfrm>
          <a:prstGeom prst="rect">
            <a:avLst/>
          </a:prstGeom>
        </p:spPr>
      </p:pic>
    </p:spTree>
    <p:extLst>
      <p:ext uri="{BB962C8B-B14F-4D97-AF65-F5344CB8AC3E}">
        <p14:creationId xmlns:p14="http://schemas.microsoft.com/office/powerpoint/2010/main" val="285089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 크게 </a:t>
            </a:r>
            <a:r>
              <a:rPr lang="en-US" altLang="ko-KR" sz="2400" dirty="0">
                <a:latin typeface="Arial" panose="020B0604020202020204" pitchFamily="34" charset="0"/>
                <a:cs typeface="Arial" panose="020B0604020202020204" pitchFamily="34" charset="0"/>
              </a:rPr>
              <a:t>3</a:t>
            </a:r>
            <a:r>
              <a:rPr lang="ko-KR" altLang="en-US" sz="2400" dirty="0">
                <a:latin typeface="Arial" panose="020B0604020202020204" pitchFamily="34" charset="0"/>
                <a:cs typeface="Arial" panose="020B0604020202020204" pitchFamily="34" charset="0"/>
              </a:rPr>
              <a:t>가지</a:t>
            </a:r>
            <a:endParaRPr lang="en-US" altLang="ko-KR" sz="2400"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5683206" y="1424888"/>
            <a:ext cx="5765168" cy="4844106"/>
          </a:xfrm>
          <a:prstGeom prst="rect">
            <a:avLst/>
          </a:prstGeom>
        </p:spPr>
      </p:pic>
      <p:sp>
        <p:nvSpPr>
          <p:cNvPr id="9" name="TextBox 8"/>
          <p:cNvSpPr txBox="1"/>
          <p:nvPr/>
        </p:nvSpPr>
        <p:spPr>
          <a:xfrm>
            <a:off x="1460465" y="2457426"/>
            <a:ext cx="3058299"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Mitochondrion</a:t>
            </a:r>
            <a:endParaRPr lang="ko-KR" altLang="en-US" sz="3200" u="sng" dirty="0">
              <a:latin typeface="Arial" panose="020B0604020202020204" pitchFamily="34" charset="0"/>
              <a:cs typeface="Arial" panose="020B0604020202020204" pitchFamily="34" charset="0"/>
            </a:endParaRPr>
          </a:p>
        </p:txBody>
      </p:sp>
      <p:pic>
        <p:nvPicPr>
          <p:cNvPr id="2050" name="Picture 2" descr="https://lh3.googleusercontent.com/fife/AAWUweXMhH8HIXr2yuj0_G0IgtdlfwHuXSP9VTEvuhHcMIhG26k3xH0xaSYUk2FIKZ0qM0YPA5a_YWxxDecmRRia6l5hqpybgzxTf_Px-Al8RvqafIWGJ_qhGQorKpIuCebWNqawt7WSBTCyaJ2AAXYtGQ5wfdbssgswm6Ad_YLgjsmbLRoAyyGjLwKwXw88ec4bZ2I3iOOf7DhS5UZ09p2oFmldIOrIosXXoHTiwkn2lG-ZY6blVxQk3rpoQlkd0S41ntn7vLbnVQydA_cS9tn1ufgt5FR-rViY-3hJPhQzGJkIVVLDkGJkxInk7Y3Y2yGrB6QVgzsNJK9UsMiLHjXrb5ucp35o0D-V-lc7z023HgaeQdaR4NmbgLi5DPBotBlKoRWIEf5zMJjrz1JYxZ7GALdTZb7fwIv9yue7EMx91LSx9uThbN_ALMW1yjKz2SCiz6_i4g_t9CRav9jN00iQvGI5I-locsyT6oD3jJ1DR4Lk4R1G4CpJvixd7yqBlJ9RGeqyLHGh6PMuE2vSHg3eBg6dmPaxIZoaKpEHOuZOQg-JRYXiRatuaIl1keA8gP5j4k-sgtHbtp9X_NsN2xFlR_UTPNY04z69FcgueLQvgU1zSS3bN9WKNlhOXzGytve4yoxX87Ja-USVfgnnB3wlASlb_wJeq0J2klNvXSwCgHOVNcR27Ebgb2SsQEmrArvg-SlhS-xQVl_35rst3LGNc8H-xNIPRILzZ2UnNpSUfQTkgnX77tC1V_vI30LxLrMJNwgsGDodXE0RFmo=w547-h153?authuse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3251178"/>
            <a:ext cx="5210175" cy="145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 (&lt;0.05 p-value))</a:t>
            </a: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3573408"/>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chemeClr val="bg2">
                        <a:lumMod val="90000"/>
                      </a:schemeClr>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3741339"/>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4547060"/>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 </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3088659"/>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 </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305513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유의미하다고 판단된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를 통해서 </a:t>
            </a:r>
            <a:r>
              <a:rPr lang="en-US" altLang="ko-KR" sz="2000" dirty="0">
                <a:solidFill>
                  <a:srgbClr val="FF0000"/>
                </a:solidFill>
                <a:latin typeface="Arial" panose="020B0604020202020204" pitchFamily="34" charset="0"/>
                <a:cs typeface="Arial" panose="020B0604020202020204" pitchFamily="34" charset="0"/>
              </a:rPr>
              <a:t>p-value</a:t>
            </a:r>
            <a:r>
              <a:rPr lang="ko-KR" altLang="en-US" sz="2000" dirty="0">
                <a:latin typeface="Arial" panose="020B0604020202020204" pitchFamily="34" charset="0"/>
                <a:cs typeface="Arial" panose="020B0604020202020204" pitchFamily="34" charset="0"/>
              </a:rPr>
              <a:t>값을 계산합니다</a:t>
            </a:r>
            <a:r>
              <a:rPr lang="en-US" altLang="ko-KR" sz="2000" dirty="0">
                <a:latin typeface="Arial" panose="020B0604020202020204" pitchFamily="34" charset="0"/>
                <a:cs typeface="Arial" panose="020B0604020202020204" pitchFamily="34" charset="0"/>
              </a:rPr>
              <a:t>.</a:t>
            </a:r>
          </a:p>
          <a:p>
            <a:r>
              <a:rPr lang="en-US" altLang="ko-KR" sz="2000" dirty="0">
                <a:latin typeface="Arial" panose="020B0604020202020204" pitchFamily="34" charset="0"/>
                <a:cs typeface="Arial" panose="020B0604020202020204" pitchFamily="34" charset="0"/>
              </a:rPr>
              <a:t>p-value </a:t>
            </a:r>
            <a:r>
              <a:rPr lang="ko-KR" altLang="en-US" sz="2000" dirty="0">
                <a:latin typeface="Arial" panose="020B0604020202020204" pitchFamily="34" charset="0"/>
                <a:cs typeface="Arial" panose="020B0604020202020204" pitchFamily="34" charset="0"/>
              </a:rPr>
              <a:t>값이 낮을 수록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와 해당 </a:t>
            </a:r>
            <a:r>
              <a:rPr lang="en-US" altLang="ko-KR" sz="2000" dirty="0">
                <a:latin typeface="Arial" panose="020B0604020202020204" pitchFamily="34" charset="0"/>
                <a:cs typeface="Arial" panose="020B0604020202020204" pitchFamily="34" charset="0"/>
              </a:rPr>
              <a:t>GO</a:t>
            </a:r>
            <a:r>
              <a:rPr lang="ko-KR" altLang="en-US" sz="2000" dirty="0">
                <a:latin typeface="Arial" panose="020B0604020202020204" pitchFamily="34" charset="0"/>
                <a:cs typeface="Arial" panose="020B0604020202020204" pitchFamily="34" charset="0"/>
              </a:rPr>
              <a:t>와의 연관이 있다고 판단합니다</a:t>
            </a:r>
            <a:r>
              <a:rPr lang="en-US" altLang="ko-KR" sz="1800" dirty="0">
                <a:latin typeface="Arial" panose="020B0604020202020204" pitchFamily="34" charset="0"/>
                <a:cs typeface="Arial" panose="020B0604020202020204" pitchFamily="34" charset="0"/>
              </a:rPr>
              <a:t>.</a:t>
            </a:r>
            <a:endParaRPr lang="ko-KR"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69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793789" y="5336838"/>
                <a:ext cx="2314480" cy="943463"/>
              </a:xfrm>
              <a:prstGeom prst="rect">
                <a:avLst/>
              </a:prstGeom>
              <a:noFill/>
            </p:spPr>
            <p:txBody>
              <a:bodyPr wrap="none" lIns="0" tIns="0" rIns="0" bIns="0" rtlCol="0">
                <a:spAutoFit/>
              </a:bodyPr>
              <a:lstStyle/>
              <a:p>
                <a:r>
                  <a:rPr lang="en-US" altLang="ko-KR" sz="3200" dirty="0">
                    <a:latin typeface="Arial" panose="020B0604020202020204" pitchFamily="34" charset="0"/>
                    <a:cs typeface="Arial" panose="020B0604020202020204" pitchFamily="34" charset="0"/>
                  </a:rPr>
                  <a:t>P=</a:t>
                </a:r>
                <a14:m>
                  <m:oMath xmlns:m="http://schemas.openxmlformats.org/officeDocument/2006/math">
                    <m:r>
                      <a:rPr lang="en-US" altLang="ko-KR" sz="3200" i="1" smtClean="0">
                        <a:latin typeface="Cambria Math" panose="02040503050406030204" pitchFamily="18" charset="0"/>
                      </a:rPr>
                      <m:t> </m:t>
                    </m:r>
                    <m:f>
                      <m:fPr>
                        <m:ctrlPr>
                          <a:rPr lang="en-US" altLang="ko-KR" sz="3200" i="1" smtClean="0">
                            <a:latin typeface="Cambria Math" panose="02040503050406030204" pitchFamily="18" charset="0"/>
                          </a:rPr>
                        </m:ctrlPr>
                      </m:fPr>
                      <m:num>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40</m:t>
                                </m:r>
                              </m:num>
                              <m:den>
                                <m:r>
                                  <a:rPr lang="en-US" altLang="ko-KR" sz="3200" b="0" i="1" smtClean="0">
                                    <a:latin typeface="Cambria Math" panose="02040503050406030204" pitchFamily="18" charset="0"/>
                                  </a:rPr>
                                  <m:t>3</m:t>
                                </m:r>
                              </m:den>
                            </m:f>
                          </m:e>
                        </m:d>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29960</m:t>
                                </m:r>
                              </m:num>
                              <m:den>
                                <m:r>
                                  <a:rPr lang="en-US" altLang="ko-KR" sz="3200" b="0" i="1" smtClean="0">
                                    <a:latin typeface="Cambria Math" panose="02040503050406030204" pitchFamily="18" charset="0"/>
                                  </a:rPr>
                                  <m:t>297</m:t>
                                </m:r>
                              </m:den>
                            </m:f>
                          </m:e>
                        </m:d>
                      </m:num>
                      <m:den>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30000</m:t>
                                </m:r>
                              </m:num>
                              <m:den>
                                <m:r>
                                  <a:rPr lang="en-US" altLang="ko-KR" sz="3200" b="0" i="1" smtClean="0">
                                    <a:latin typeface="Cambria Math" panose="02040503050406030204" pitchFamily="18" charset="0"/>
                                  </a:rPr>
                                  <m:t>300</m:t>
                                </m:r>
                              </m:den>
                            </m:f>
                          </m:e>
                        </m:d>
                      </m:den>
                    </m:f>
                  </m:oMath>
                </a14:m>
                <a:r>
                  <a:rPr lang="en-US" altLang="ko-KR" sz="3200" dirty="0">
                    <a:latin typeface="Arial" panose="020B0604020202020204" pitchFamily="34" charset="0"/>
                    <a:cs typeface="Arial" panose="020B0604020202020204" pitchFamily="34" charset="0"/>
                  </a:rPr>
                  <a:t> </a:t>
                </a:r>
                <a:endParaRPr lang="ko-KR" altLang="en-US" sz="32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3789" y="5336838"/>
                <a:ext cx="2314480" cy="943463"/>
              </a:xfrm>
              <a:prstGeom prst="rect">
                <a:avLst/>
              </a:prstGeom>
              <a:blipFill rotWithShape="0">
                <a:blip r:embed="rId2"/>
                <a:stretch>
                  <a:fillRect l="-10526" b="-1290"/>
                </a:stretch>
              </a:blipFill>
            </p:spPr>
            <p:txBody>
              <a:bodyPr/>
              <a:lstStyle/>
              <a:p>
                <a:r>
                  <a:rPr lang="ko-KR" altLang="en-US">
                    <a:noFill/>
                  </a:rPr>
                  <a:t> </a:t>
                </a:r>
              </a:p>
            </p:txBody>
          </p:sp>
        </mc:Fallback>
      </mc:AlternateContent>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800600"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P-value </a:t>
            </a:r>
            <a:r>
              <a:rPr lang="ko-KR" altLang="en-US" dirty="0">
                <a:latin typeface="Arial" panose="020B0604020202020204" pitchFamily="34" charset="0"/>
                <a:cs typeface="Arial" panose="020B0604020202020204" pitchFamily="34" charset="0"/>
              </a:rPr>
              <a:t>값이 </a:t>
            </a:r>
            <a:r>
              <a:rPr lang="en-US" altLang="ko-KR" dirty="0">
                <a:latin typeface="Arial" panose="020B0604020202020204" pitchFamily="34" charset="0"/>
                <a:cs typeface="Arial" panose="020B0604020202020204" pitchFamily="34" charset="0"/>
              </a:rPr>
              <a:t>0.05 </a:t>
            </a:r>
            <a:r>
              <a:rPr lang="ko-KR" altLang="en-US" dirty="0">
                <a:latin typeface="Arial" panose="020B0604020202020204" pitchFamily="34" charset="0"/>
                <a:cs typeface="Arial" panose="020B0604020202020204" pitchFamily="34" charset="0"/>
              </a:rPr>
              <a:t>이하기 때문에 해당 </a:t>
            </a:r>
            <a:r>
              <a:rPr lang="en-US" altLang="ko-KR" dirty="0">
                <a:latin typeface="Arial" panose="020B0604020202020204" pitchFamily="34" charset="0"/>
                <a:cs typeface="Arial" panose="020B0604020202020204" pitchFamily="34" charset="0"/>
              </a:rPr>
              <a:t>gene list </a:t>
            </a:r>
            <a:r>
              <a:rPr lang="ko-KR" altLang="en-US" dirty="0">
                <a:latin typeface="Arial" panose="020B0604020202020204" pitchFamily="34" charset="0"/>
                <a:cs typeface="Arial" panose="020B0604020202020204" pitchFamily="34" charset="0"/>
              </a:rPr>
              <a:t>와 </a:t>
            </a:r>
            <a:r>
              <a:rPr lang="en-US" altLang="ko-KR" dirty="0">
                <a:latin typeface="Arial" panose="020B0604020202020204" pitchFamily="34" charset="0"/>
                <a:cs typeface="Arial" panose="020B0604020202020204" pitchFamily="34" charset="0"/>
              </a:rPr>
              <a:t>GO</a:t>
            </a:r>
            <a:r>
              <a:rPr lang="ko-KR" altLang="en-US" dirty="0">
                <a:latin typeface="Arial" panose="020B0604020202020204" pitchFamily="34" charset="0"/>
                <a:cs typeface="Arial" panose="020B0604020202020204" pitchFamily="34" charset="0"/>
              </a:rPr>
              <a:t>는 연관성이 높다고 판단합니다</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93876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23248" y="204719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748646"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Gene set</a:t>
            </a:r>
            <a:r>
              <a:rPr lang="ko-KR" altLang="en-US" dirty="0">
                <a:latin typeface="Arial" panose="020B0604020202020204" pitchFamily="34" charset="0"/>
                <a:cs typeface="Arial" panose="020B0604020202020204" pitchFamily="34" charset="0"/>
              </a:rPr>
              <a:t>과 연관된 유전자 개수를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개를 제거해서 </a:t>
            </a: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415885"/>
            <a:ext cx="6846462" cy="4176714"/>
          </a:xfrm>
          <a:prstGeom prst="rect">
            <a:avLst/>
          </a:prstGeom>
        </p:spPr>
      </p:pic>
      <p:sp>
        <p:nvSpPr>
          <p:cNvPr id="12" name="아래쪽 화살표 11"/>
          <p:cNvSpPr/>
          <p:nvPr/>
        </p:nvSpPr>
        <p:spPr>
          <a:xfrm rot="10800000">
            <a:off x="2992816" y="29925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0225876" cy="646331"/>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컸던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인 유전자들만 추출해서 사용을 하겠습니다</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124708" y="8814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6499490" y="22978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5972010" y="60154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089563" y="53792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4864613" y="40830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199184" y="2139518"/>
            <a:ext cx="4154616"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a:t>
            </a:r>
            <a:r>
              <a:rPr lang="en-US" altLang="ko-KR" b="1" dirty="0">
                <a:solidFill>
                  <a:srgbClr val="FF0000"/>
                </a:solidFill>
                <a:latin typeface="Arial" panose="020B0604020202020204" pitchFamily="34" charset="0"/>
                <a:cs typeface="Arial" panose="020B0604020202020204" pitchFamily="34" charset="0"/>
              </a:rPr>
              <a:t>Day 24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가장 큼</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325B943-446F-4ACC-9424-5A487B72F510}"/>
              </a:ext>
            </a:extLst>
          </p:cNvPr>
          <p:cNvSpPr txBox="1"/>
          <p:nvPr/>
        </p:nvSpPr>
        <p:spPr>
          <a:xfrm>
            <a:off x="7327387" y="40721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pic>
        <p:nvPicPr>
          <p:cNvPr id="11" name="그림 10">
            <a:extLst>
              <a:ext uri="{FF2B5EF4-FFF2-40B4-BE49-F238E27FC236}">
                <a16:creationId xmlns:a16="http://schemas.microsoft.com/office/drawing/2014/main" id="{3156AAA5-7505-491A-B2F5-B0D7B40035E8}"/>
              </a:ext>
            </a:extLst>
          </p:cNvPr>
          <p:cNvPicPr>
            <a:picLocks noChangeAspect="1"/>
          </p:cNvPicPr>
          <p:nvPr/>
        </p:nvPicPr>
        <p:blipFill>
          <a:blip r:embed="rId2"/>
          <a:stretch>
            <a:fillRect/>
          </a:stretch>
        </p:blipFill>
        <p:spPr>
          <a:xfrm>
            <a:off x="1447060" y="1672047"/>
            <a:ext cx="8164543" cy="4820828"/>
          </a:xfrm>
          <a:prstGeom prst="rect">
            <a:avLst/>
          </a:prstGeom>
        </p:spPr>
      </p:pic>
      <p:sp>
        <p:nvSpPr>
          <p:cNvPr id="13" name="직사각형 12">
            <a:extLst>
              <a:ext uri="{FF2B5EF4-FFF2-40B4-BE49-F238E27FC236}">
                <a16:creationId xmlns:a16="http://schemas.microsoft.com/office/drawing/2014/main" id="{0250A97E-66D6-41A7-ACDF-0E685F2CDE28}"/>
              </a:ext>
            </a:extLst>
          </p:cNvPr>
          <p:cNvSpPr/>
          <p:nvPr/>
        </p:nvSpPr>
        <p:spPr>
          <a:xfrm>
            <a:off x="1287262" y="2823099"/>
            <a:ext cx="2254928" cy="15180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3881948" y="408246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5625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991819" y="1706590"/>
            <a:ext cx="9286875" cy="466106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6288554" y="3516903"/>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637212" y="354337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4" name="그림 3"/>
          <p:cNvPicPr>
            <a:picLocks noChangeAspect="1"/>
          </p:cNvPicPr>
          <p:nvPr/>
        </p:nvPicPr>
        <p:blipFill>
          <a:blip r:embed="rId2"/>
          <a:stretch>
            <a:fillRect/>
          </a:stretch>
        </p:blipFill>
        <p:spPr>
          <a:xfrm>
            <a:off x="1859950" y="1690688"/>
            <a:ext cx="7844224" cy="4831693"/>
          </a:xfrm>
          <a:prstGeom prst="rect">
            <a:avLst/>
          </a:prstGeom>
        </p:spPr>
      </p:pic>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39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3022</Words>
  <Application>Microsoft Macintosh PowerPoint</Application>
  <PresentationFormat>와이드스크린</PresentationFormat>
  <Paragraphs>457</Paragraphs>
  <Slides>63</Slides>
  <Notes>17</Notes>
  <HiddenSlides>2</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63</vt:i4>
      </vt:variant>
    </vt:vector>
  </HeadingPairs>
  <TitlesOfParts>
    <vt:vector size="71"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PowerPoint 프레젠테이션</vt:lpstr>
      <vt:lpstr>사전 배포된 스크립트</vt:lpstr>
      <vt:lpstr>Input (1) group table</vt:lpstr>
      <vt:lpstr>Input (2) Count table</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Packages : ggplot2</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vt:lpstr>
      <vt:lpstr>4. Gene ontology analysis 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12</cp:revision>
  <dcterms:created xsi:type="dcterms:W3CDTF">2022-04-07T05:19:53Z</dcterms:created>
  <dcterms:modified xsi:type="dcterms:W3CDTF">2022-04-13T01:24:28Z</dcterms:modified>
</cp:coreProperties>
</file>